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5" r:id="rId11"/>
    <p:sldId id="266" r:id="rId12"/>
    <p:sldId id="268" r:id="rId13"/>
    <p:sldId id="269" r:id="rId14"/>
    <p:sldId id="271" r:id="rId15"/>
    <p:sldId id="267" r:id="rId16"/>
    <p:sldId id="273" r:id="rId17"/>
    <p:sldId id="285" r:id="rId18"/>
    <p:sldId id="274" r:id="rId19"/>
    <p:sldId id="275" r:id="rId20"/>
    <p:sldId id="276" r:id="rId21"/>
    <p:sldId id="277" r:id="rId22"/>
    <p:sldId id="279" r:id="rId23"/>
    <p:sldId id="283" r:id="rId24"/>
    <p:sldId id="281" r:id="rId25"/>
    <p:sldId id="284" r:id="rId26"/>
    <p:sldId id="282" r:id="rId27"/>
    <p:sldId id="286" r:id="rId28"/>
    <p:sldId id="280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3D410-7F00-4794-90B5-F9743FE63E40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D324-8C64-4308-94F4-3F106D592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017DE-1478-48C3-8AAF-9AC764B349A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00A4D-6C4D-4CCF-9D10-64DA4C855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0A4D-6C4D-4CCF-9D10-64DA4C8556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1"/>
            <a:ext cx="1828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DE9F-F2EA-44B3-8DAC-339088E9051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3F01-F378-4FA4-A9A9-1AB24846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Yr%204%20Prac\Form%201\Tides\The%20Mystery%20of%20Earth's%20Tides.wmv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Yr%204%20Prac\Form%201\Moon%20Phases\Why%20does%20the%20moon%20change%20shape_.wmv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Moon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Rotation, Phases, Tides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Different Phases of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phases of the moon work in a cycle starting with the new moon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 are</a:t>
            </a:r>
            <a:r>
              <a:rPr lang="en-US" dirty="0" smtClean="0">
                <a:solidFill>
                  <a:srgbClr val="FF0000"/>
                </a:solidFill>
              </a:rPr>
              <a:t> 8 </a:t>
            </a:r>
            <a:r>
              <a:rPr lang="en-US" dirty="0" smtClean="0"/>
              <a:t>phases of the Moon</a:t>
            </a:r>
          </a:p>
          <a:p>
            <a:pPr lvl="1"/>
            <a:r>
              <a:rPr lang="en-US" dirty="0" smtClean="0"/>
              <a:t>New moon </a:t>
            </a:r>
          </a:p>
          <a:p>
            <a:pPr lvl="1"/>
            <a:r>
              <a:rPr lang="en-US" dirty="0" smtClean="0"/>
              <a:t>Waxing crescent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irst quarter </a:t>
            </a:r>
          </a:p>
          <a:p>
            <a:pPr lvl="1"/>
            <a:r>
              <a:rPr lang="en-US" dirty="0" smtClean="0"/>
              <a:t>Waxing Gibbous </a:t>
            </a:r>
          </a:p>
          <a:p>
            <a:pPr lvl="1"/>
            <a:r>
              <a:rPr lang="en-US" dirty="0" smtClean="0"/>
              <a:t>Full </a:t>
            </a:r>
          </a:p>
          <a:p>
            <a:pPr lvl="1"/>
            <a:r>
              <a:rPr lang="en-US" dirty="0" smtClean="0"/>
              <a:t>Waning Gibbous </a:t>
            </a:r>
          </a:p>
          <a:p>
            <a:pPr lvl="1"/>
            <a:r>
              <a:rPr lang="en-US" dirty="0" smtClean="0"/>
              <a:t>Last Quarter / Third quarter</a:t>
            </a:r>
          </a:p>
          <a:p>
            <a:pPr lvl="1"/>
            <a:r>
              <a:rPr lang="en-US" dirty="0" smtClean="0"/>
              <a:t>Waning Crescent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the Phases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bright part is getting bigger, the Moon is </a:t>
            </a:r>
            <a:r>
              <a:rPr lang="en-US" dirty="0">
                <a:solidFill>
                  <a:srgbClr val="FF0000"/>
                </a:solidFill>
              </a:rPr>
              <a:t>waxing</a:t>
            </a:r>
            <a:r>
              <a:rPr lang="en-US" dirty="0"/>
              <a:t>.</a:t>
            </a:r>
          </a:p>
          <a:p>
            <a:r>
              <a:rPr lang="en-US" dirty="0"/>
              <a:t>When it is getting smaller, the Moon is </a:t>
            </a:r>
            <a:r>
              <a:rPr lang="en-US" dirty="0">
                <a:solidFill>
                  <a:srgbClr val="FF0000"/>
                </a:solidFill>
              </a:rPr>
              <a:t>waning</a:t>
            </a:r>
            <a:r>
              <a:rPr lang="en-US" dirty="0"/>
              <a:t>.</a:t>
            </a:r>
          </a:p>
          <a:p>
            <a:r>
              <a:rPr lang="en-US" dirty="0"/>
              <a:t>When the Moon is more than half-lit, it is called a </a:t>
            </a:r>
            <a:r>
              <a:rPr lang="en-US" dirty="0">
                <a:solidFill>
                  <a:srgbClr val="FF0000"/>
                </a:solidFill>
              </a:rPr>
              <a:t>gibbous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Moon</a:t>
            </a:r>
            <a:r>
              <a:rPr lang="en-US" dirty="0"/>
              <a:t>.</a:t>
            </a:r>
          </a:p>
          <a:p>
            <a:r>
              <a:rPr lang="en-US" dirty="0"/>
              <a:t>When the moon is less than half-lit, it is called a </a:t>
            </a:r>
            <a:r>
              <a:rPr lang="en-US" dirty="0">
                <a:solidFill>
                  <a:srgbClr val="FF0000"/>
                </a:solidFill>
              </a:rPr>
              <a:t>crescent Moon.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"/>
            <a:ext cx="8458200" cy="656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in Space, High and Low Tide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In Space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of attraction exist between bodies </a:t>
            </a:r>
          </a:p>
          <a:p>
            <a:r>
              <a:rPr lang="en-US" dirty="0" smtClean="0"/>
              <a:t>Planets are held in their orbit by </a:t>
            </a:r>
            <a:r>
              <a:rPr lang="en-US" dirty="0" smtClean="0">
                <a:solidFill>
                  <a:srgbClr val="FF0000"/>
                </a:solidFill>
              </a:rPr>
              <a:t>gravity </a:t>
            </a:r>
            <a:endParaRPr lang="en-US" dirty="0" smtClean="0"/>
          </a:p>
          <a:p>
            <a:r>
              <a:rPr lang="en-US" dirty="0" smtClean="0"/>
              <a:t>The Moon is also held in orbit by gravity </a:t>
            </a:r>
          </a:p>
          <a:p>
            <a:r>
              <a:rPr lang="en-US" dirty="0" smtClean="0"/>
              <a:t>The Moon’s gravity is 1/6 that of the Earth’s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Tide – is used to define the alternating rise and fall in sea level with respect to the land.</a:t>
            </a:r>
          </a:p>
          <a:p>
            <a:r>
              <a:rPr lang="en-US" dirty="0" smtClean="0"/>
              <a:t>Each day there are  2 high tides and 2 low tides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&amp; Low Tide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tides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attraction between the Earth and Moon (and to a small extent the Sun) is responsible for the change in tides </a:t>
            </a:r>
          </a:p>
          <a:p>
            <a:r>
              <a:rPr lang="en-US" dirty="0" smtClean="0"/>
              <a:t>High tide and low tide occur as a result of the changing distance between the Earth and Moon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 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gravitational attraction of the Moon causes the oceans to </a:t>
            </a:r>
            <a:r>
              <a:rPr lang="en-US" dirty="0" smtClean="0">
                <a:solidFill>
                  <a:srgbClr val="FF0000"/>
                </a:solidFill>
              </a:rPr>
              <a:t>bulge out in the direction of the Moon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Another bulge occurs on the other side since the Earth is being pulled to the Moon and away from the water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Moon is a natural satellite of the Earth </a:t>
            </a:r>
          </a:p>
          <a:p>
            <a:r>
              <a:rPr lang="en-US" dirty="0" smtClean="0"/>
              <a:t>The Moon is non – luminous </a:t>
            </a:r>
          </a:p>
          <a:p>
            <a:r>
              <a:rPr lang="en-US" dirty="0" smtClean="0"/>
              <a:t>The diameter of the Moon is ¼ that of the Earth </a:t>
            </a:r>
          </a:p>
          <a:p>
            <a:r>
              <a:rPr lang="en-US" dirty="0" smtClean="0"/>
              <a:t>The Moon has no atmosphere, no water and no life </a:t>
            </a:r>
          </a:p>
          <a:p>
            <a:r>
              <a:rPr lang="en-US" dirty="0" smtClean="0"/>
              <a:t>It’s surface is full of craters due to bombardments of meteorites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1"/>
            <a:ext cx="2143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Moon is </a:t>
            </a:r>
            <a:r>
              <a:rPr lang="en-US" dirty="0" smtClean="0">
                <a:solidFill>
                  <a:srgbClr val="FF0000"/>
                </a:solidFill>
              </a:rPr>
              <a:t>full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, the gravitational pull of the Moon and Sun are combined. </a:t>
            </a:r>
          </a:p>
          <a:p>
            <a:r>
              <a:rPr lang="en-US" dirty="0" smtClean="0"/>
              <a:t>At this time the high tides are very high and low tides are very low – these are known as </a:t>
            </a:r>
            <a:r>
              <a:rPr lang="en-US" dirty="0" smtClean="0">
                <a:solidFill>
                  <a:srgbClr val="FF0000"/>
                </a:solidFill>
              </a:rPr>
              <a:t>spring tides </a:t>
            </a:r>
          </a:p>
          <a:p>
            <a:r>
              <a:rPr lang="en-US" dirty="0" smtClean="0"/>
              <a:t>Spring tides occur when the Sun, the Moon and Earth are in a line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29679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620" y="304800"/>
            <a:ext cx="44119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895600" cy="275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634648"/>
            <a:ext cx="4648200" cy="291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Neap Tide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moon </a:t>
            </a:r>
            <a:r>
              <a:rPr lang="en-US" dirty="0" smtClean="0">
                <a:solidFill>
                  <a:srgbClr val="FF0000"/>
                </a:solidFill>
              </a:rPr>
              <a:t>quarter phases </a:t>
            </a:r>
            <a:r>
              <a:rPr lang="en-US" dirty="0" smtClean="0"/>
              <a:t>the Sun and Moon are at </a:t>
            </a:r>
            <a:r>
              <a:rPr lang="en-US" dirty="0" smtClean="0">
                <a:solidFill>
                  <a:srgbClr val="FF0000"/>
                </a:solidFill>
              </a:rPr>
              <a:t>right angles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causes </a:t>
            </a:r>
            <a:r>
              <a:rPr lang="en-US" dirty="0" smtClean="0"/>
              <a:t>the bulges to cancel each other which results in a </a:t>
            </a:r>
            <a:r>
              <a:rPr lang="en-US" dirty="0" smtClean="0">
                <a:solidFill>
                  <a:srgbClr val="FF0000"/>
                </a:solidFill>
              </a:rPr>
              <a:t>smaller difference </a:t>
            </a:r>
            <a:r>
              <a:rPr lang="en-US" dirty="0" smtClean="0"/>
              <a:t>between high and low tide </a:t>
            </a:r>
          </a:p>
          <a:p>
            <a:r>
              <a:rPr lang="en-US" dirty="0" smtClean="0"/>
              <a:t>These are known as </a:t>
            </a:r>
            <a:r>
              <a:rPr lang="en-US" dirty="0" smtClean="0">
                <a:solidFill>
                  <a:srgbClr val="FF0000"/>
                </a:solidFill>
              </a:rPr>
              <a:t>neap tides </a:t>
            </a:r>
            <a:r>
              <a:rPr lang="en-US" dirty="0" smtClean="0"/>
              <a:t>and are especially weak tides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77" y="3733800"/>
            <a:ext cx="328112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3200400" cy="31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0535" y="381000"/>
            <a:ext cx="41914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810000"/>
            <a:ext cx="44445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Franchisca\Desktop\tide06a_4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Spring &amp; Neap Tides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Franchisca\Desktop\Tide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 </a:t>
            </a:r>
            <a:endParaRPr lang="en-US" dirty="0"/>
          </a:p>
        </p:txBody>
      </p:sp>
      <p:pic>
        <p:nvPicPr>
          <p:cNvPr id="4" name="The Mystery of Earth's Tid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craters are hundreds of kilometers across with solidified lava forming flat plains which can be seen as dark patches on the Moon’s surface </a:t>
            </a:r>
          </a:p>
          <a:p>
            <a:r>
              <a:rPr lang="en-US" dirty="0" smtClean="0"/>
              <a:t>Mountains, some taller than Mount Everest surround these plains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Moon’s Surface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1"/>
            <a:ext cx="32553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4244312"/>
            <a:ext cx="2895600" cy="2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60464"/>
            <a:ext cx="3657600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Movement of the Moon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Moon rotates on its axis and revolves around the Earth</a:t>
            </a:r>
          </a:p>
          <a:p>
            <a:r>
              <a:rPr lang="en-US" dirty="0" smtClean="0"/>
              <a:t>It takes </a:t>
            </a:r>
            <a:r>
              <a:rPr lang="en-US" dirty="0" smtClean="0">
                <a:solidFill>
                  <a:srgbClr val="FF0000"/>
                </a:solidFill>
              </a:rPr>
              <a:t>28  </a:t>
            </a:r>
            <a:r>
              <a:rPr lang="en-US" dirty="0" smtClean="0"/>
              <a:t>days to make one revolution around the Earth. This is called a </a:t>
            </a:r>
            <a:r>
              <a:rPr lang="en-US" dirty="0" smtClean="0">
                <a:solidFill>
                  <a:srgbClr val="FF0000"/>
                </a:solidFill>
              </a:rPr>
              <a:t>lunar month </a:t>
            </a:r>
          </a:p>
          <a:p>
            <a:r>
              <a:rPr lang="en-US" dirty="0" smtClean="0"/>
              <a:t>Although the Moon is round it appears to change its shape or go through different </a:t>
            </a:r>
            <a:r>
              <a:rPr lang="en-US" dirty="0" smtClean="0">
                <a:solidFill>
                  <a:srgbClr val="FF0000"/>
                </a:solidFill>
              </a:rPr>
              <a:t>phases</a:t>
            </a:r>
            <a:r>
              <a:rPr lang="en-US" dirty="0" smtClean="0"/>
              <a:t> as it revolves around the Earth.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0"/>
            <a:ext cx="6858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Half of the Moon faces the Sun and is lit up by it </a:t>
            </a:r>
          </a:p>
          <a:p>
            <a:r>
              <a:rPr lang="en-US" dirty="0" smtClean="0"/>
              <a:t>The other half of the Moon faces away from the Sun and is dark. </a:t>
            </a:r>
          </a:p>
          <a:p>
            <a:r>
              <a:rPr lang="en-US" dirty="0" smtClean="0"/>
              <a:t>As the Moon revolves around the Earth only the part of the Moon that is both lit up by the Sun and facing the Earth can be observed on Earth </a:t>
            </a:r>
          </a:p>
          <a:p>
            <a:r>
              <a:rPr lang="en-US" dirty="0" smtClean="0"/>
              <a:t>That means we only see </a:t>
            </a:r>
            <a:r>
              <a:rPr lang="en-US" dirty="0" smtClean="0">
                <a:solidFill>
                  <a:srgbClr val="FF0000"/>
                </a:solidFill>
              </a:rPr>
              <a:t>one side </a:t>
            </a:r>
            <a:r>
              <a:rPr lang="en-US" dirty="0" smtClean="0"/>
              <a:t>of the Moon. The side that we cannot see is referred to as the “Dark side”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Phases of the moon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Moon Change Shape?</a:t>
            </a:r>
            <a:endParaRPr lang="en-US" dirty="0"/>
          </a:p>
        </p:txBody>
      </p:sp>
      <p:pic>
        <p:nvPicPr>
          <p:cNvPr id="4" name="Why does the moon change shape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Causes the Different Phases of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phases of the Moon depend on its </a:t>
            </a:r>
            <a:r>
              <a:rPr lang="en-US" dirty="0">
                <a:solidFill>
                  <a:srgbClr val="FF0000"/>
                </a:solidFill>
              </a:rPr>
              <a:t>position</a:t>
            </a:r>
            <a:r>
              <a:rPr lang="en-US" dirty="0"/>
              <a:t> in relation to the Sun and Earth.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Moon makes its way around the Earth, we see the bright parts of the Moon's surface at different </a:t>
            </a:r>
            <a:r>
              <a:rPr lang="en-US" dirty="0">
                <a:solidFill>
                  <a:srgbClr val="FF0000"/>
                </a:solidFill>
              </a:rPr>
              <a:t>angles.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called "phases" of the Moon.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676</Words>
  <Application>Microsoft Office PowerPoint</Application>
  <PresentationFormat>On-screen Show (4:3)</PresentationFormat>
  <Paragraphs>98</Paragraphs>
  <Slides>29</Slides>
  <Notes>29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Moon </vt:lpstr>
      <vt:lpstr>The Moon </vt:lpstr>
      <vt:lpstr>Did you know?</vt:lpstr>
      <vt:lpstr>The Moon’s Surface </vt:lpstr>
      <vt:lpstr>The Movement of the Moon </vt:lpstr>
      <vt:lpstr>Slide 6</vt:lpstr>
      <vt:lpstr>Phases of the moon </vt:lpstr>
      <vt:lpstr>Why does the Moon Change Shape?</vt:lpstr>
      <vt:lpstr>What Causes the Different Phases of the Moon?</vt:lpstr>
      <vt:lpstr>What are the Different Phases of the Moon?</vt:lpstr>
      <vt:lpstr>Meaning of the Phases </vt:lpstr>
      <vt:lpstr>Slide 12</vt:lpstr>
      <vt:lpstr>Slide 13</vt:lpstr>
      <vt:lpstr>Tides</vt:lpstr>
      <vt:lpstr>Forces In Space </vt:lpstr>
      <vt:lpstr>What is a tide?</vt:lpstr>
      <vt:lpstr>High &amp; Low Tide </vt:lpstr>
      <vt:lpstr>How are tides formed?</vt:lpstr>
      <vt:lpstr>Tide Formation </vt:lpstr>
      <vt:lpstr>Slide 20</vt:lpstr>
      <vt:lpstr>Slide 21</vt:lpstr>
      <vt:lpstr>Spring Tide </vt:lpstr>
      <vt:lpstr>Slide 23</vt:lpstr>
      <vt:lpstr>Neap Tide </vt:lpstr>
      <vt:lpstr>Slide 25</vt:lpstr>
      <vt:lpstr>Slide 26</vt:lpstr>
      <vt:lpstr>Slide 27</vt:lpstr>
      <vt:lpstr>Spring &amp; Neap Tides </vt:lpstr>
      <vt:lpstr>Tides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 ME</dc:creator>
  <cp:lastModifiedBy>iTS ME</cp:lastModifiedBy>
  <cp:revision>30</cp:revision>
  <dcterms:created xsi:type="dcterms:W3CDTF">2013-03-04T22:37:53Z</dcterms:created>
  <dcterms:modified xsi:type="dcterms:W3CDTF">2013-03-05T11:57:25Z</dcterms:modified>
</cp:coreProperties>
</file>